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1" r:id="rId2"/>
    <p:sldId id="268" r:id="rId3"/>
    <p:sldId id="273" r:id="rId4"/>
    <p:sldId id="275" r:id="rId5"/>
    <p:sldId id="276" r:id="rId6"/>
    <p:sldId id="277" r:id="rId7"/>
    <p:sldId id="269" r:id="rId8"/>
    <p:sldId id="279" r:id="rId9"/>
    <p:sldId id="280" r:id="rId10"/>
    <p:sldId id="281" r:id="rId11"/>
    <p:sldId id="278" r:id="rId12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384558"/>
    <a:srgbClr val="0E80C9"/>
    <a:srgbClr val="FFFFFF"/>
    <a:srgbClr val="414E5E"/>
    <a:srgbClr val="F1CB16"/>
    <a:srgbClr val="0F86D2"/>
    <a:srgbClr val="1FB18A"/>
    <a:srgbClr val="445469"/>
    <a:srgbClr val="4DB957"/>
    <a:srgbClr val="216BA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657" autoAdjust="0"/>
    <p:restoredTop sz="99409" autoAdjust="0"/>
  </p:normalViewPr>
  <p:slideViewPr>
    <p:cSldViewPr snapToGrid="0" snapToObjects="1">
      <p:cViewPr varScale="1">
        <p:scale>
          <a:sx n="55" d="100"/>
          <a:sy n="55" d="100"/>
        </p:scale>
        <p:origin x="-72" y="-96"/>
      </p:cViewPr>
      <p:guideLst>
        <p:guide orient="horz" pos="8249"/>
        <p:guide orient="horz" pos="362"/>
        <p:guide pos="7685"/>
        <p:guide pos="953"/>
        <p:guide pos="1439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" d="100"/>
        <a:sy n="24" d="100"/>
      </p:scale>
      <p:origin x="0" y="55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8/11/2019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06847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77650" cy="967391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7584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hyperlink" Target="WWW.GRAPHICPANDA.NET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625380" y="12478821"/>
            <a:ext cx="3655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0" dirty="0" smtClean="0">
                <a:solidFill>
                  <a:schemeClr val="tx1"/>
                </a:solidFill>
                <a:latin typeface="Lato Light"/>
                <a:cs typeface="Lato Light"/>
                <a:hlinkClick r:id="rId4" action="ppaction://hlinkfile"/>
              </a:rPr>
              <a:t>WWW.</a:t>
            </a:r>
            <a:r>
              <a:rPr lang="id-ID" sz="2000" b="0" dirty="0" smtClean="0">
                <a:solidFill>
                  <a:schemeClr val="tx1"/>
                </a:solidFill>
                <a:latin typeface="Lato Black"/>
                <a:cs typeface="Lato Black"/>
                <a:hlinkClick r:id="rId4" action="ppaction://hlinkfile"/>
              </a:rPr>
              <a:t>GRAPHICPANDA.NET</a:t>
            </a:r>
            <a:endParaRPr lang="id-ID" sz="2000" b="0" dirty="0">
              <a:solidFill>
                <a:schemeClr val="tx1"/>
              </a:solidFill>
              <a:latin typeface="Lato Black"/>
              <a:cs typeface="Lato Black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280478" y="12724518"/>
            <a:ext cx="1752911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22679234" y="818652"/>
            <a:ext cx="738273" cy="553961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400" b="1" smtClean="0">
                <a:solidFill>
                  <a:schemeClr val="tx1"/>
                </a:solidFill>
                <a:latin typeface="Lato Light"/>
                <a:cs typeface="Lato Light"/>
              </a:rPr>
              <a:pPr algn="ctr"/>
              <a:t>‹#›</a:t>
            </a:fld>
            <a:endParaRPr lang="id-ID" sz="24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22708637" y="751014"/>
            <a:ext cx="687533" cy="687533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834" r:id="rId2"/>
  </p:sldLayoutIdLst>
  <p:transition spd="slow"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Lato Light"/>
          <a:ea typeface="+mj-ea"/>
          <a:cs typeface="Lato Light"/>
        </a:defRPr>
      </a:lvl1pPr>
    </p:titleStyle>
    <p:bodyStyle>
      <a:lvl1pPr marL="0" indent="0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lang="en-US" sz="48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1pPr>
      <a:lvl2pPr marL="914217" indent="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40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2pPr>
      <a:lvl3pPr marL="1828434" indent="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36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3pPr>
      <a:lvl4pPr marL="2742651" indent="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32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4pPr>
      <a:lvl5pPr marL="3656868" indent="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3200" kern="1200" dirty="0">
          <a:solidFill>
            <a:schemeClr val="tx1"/>
          </a:solidFill>
          <a:effectLst/>
          <a:latin typeface="Lato Light"/>
          <a:ea typeface="+mn-ea"/>
          <a:cs typeface="Lato Light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video" Target="file:///C:\Users\&#1056;&#1103;&#1073;&#1094;\Desktop\&#1087;&#1086;&#1083;&#1100;&#1096;&#1072;%20&#1086;&#1090;&#1095;&#1077;&#1090;\IMG_4515.MOV" TargetMode="External"/><Relationship Id="rId7" Type="http://schemas.openxmlformats.org/officeDocument/2006/relationships/image" Target="../media/image26.jpeg"/><Relationship Id="rId2" Type="http://schemas.openxmlformats.org/officeDocument/2006/relationships/video" Target="file:///C:\Users\&#1056;&#1103;&#1073;&#1094;\Desktop\&#1087;&#1086;&#1083;&#1100;&#1096;&#1072;%20&#1086;&#1090;&#1095;&#1077;&#1090;\IMG_4509.MOV" TargetMode="External"/><Relationship Id="rId1" Type="http://schemas.openxmlformats.org/officeDocument/2006/relationships/video" Target="file:///C:\Users\&#1056;&#1103;&#1073;&#1094;\Desktop\&#1087;&#1086;&#1083;&#1100;&#1096;&#1072;%20&#1086;&#1090;&#1095;&#1077;&#1090;\IMG_4508.MOV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photo-1433838552652-f9a46b332c40.jpe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b="17428"/>
          <a:stretch>
            <a:fillRect/>
          </a:stretch>
        </p:blipFill>
        <p:spPr>
          <a:xfrm>
            <a:off x="0" y="0"/>
            <a:ext cx="24377649" cy="8980714"/>
          </a:xfrm>
        </p:spPr>
      </p:pic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1493979" y="-174836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1493979" y="-174836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Shape 188"/>
          <p:cNvSpPr/>
          <p:nvPr/>
        </p:nvSpPr>
        <p:spPr>
          <a:xfrm>
            <a:off x="2535662" y="10668000"/>
            <a:ext cx="19822339" cy="12275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ru-RU" sz="4400" dirty="0" smtClean="0">
                <a:solidFill>
                  <a:schemeClr val="tx1"/>
                </a:solidFill>
                <a:latin typeface="Lato Light"/>
                <a:cs typeface="Lato Light"/>
              </a:rPr>
              <a:t>Стажировка в </a:t>
            </a:r>
            <a:r>
              <a:rPr lang="en-US" sz="4400" dirty="0" err="1" smtClean="0">
                <a:solidFill>
                  <a:schemeClr val="tx1"/>
                </a:solidFill>
                <a:latin typeface="Lato Light"/>
                <a:cs typeface="Lato Light"/>
              </a:rPr>
              <a:t>Targi</a:t>
            </a:r>
            <a:r>
              <a:rPr lang="en-US" sz="4400" dirty="0" smtClean="0">
                <a:solidFill>
                  <a:schemeClr val="tx1"/>
                </a:solidFill>
                <a:latin typeface="Lato Light"/>
                <a:cs typeface="Lato Light"/>
              </a:rPr>
              <a:t> Lublin</a:t>
            </a:r>
            <a:r>
              <a:rPr lang="ru-RU" sz="4400" dirty="0" smtClean="0">
                <a:solidFill>
                  <a:schemeClr val="tx1"/>
                </a:solidFill>
                <a:latin typeface="Lato Light"/>
                <a:cs typeface="Lato Light"/>
              </a:rPr>
              <a:t>. Июль, 2019</a:t>
            </a:r>
          </a:p>
          <a:p>
            <a:pPr lvl="0" algn="just">
              <a:defRPr sz="1800">
                <a:solidFill>
                  <a:srgbClr val="000000"/>
                </a:solidFill>
              </a:defRPr>
            </a:pPr>
            <a:endParaRPr lang="ru-RU" sz="2800" dirty="0" smtClean="0">
              <a:solidFill>
                <a:schemeClr val="tx1"/>
              </a:solidFill>
              <a:latin typeface="Lato Light"/>
              <a:cs typeface="Lato Light"/>
            </a:endParaRPr>
          </a:p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lang="ru-RU" sz="2800" dirty="0" smtClean="0">
                <a:solidFill>
                  <a:schemeClr val="tx1"/>
                </a:solidFill>
                <a:latin typeface="Lato Light"/>
                <a:cs typeface="Lato Light"/>
              </a:rPr>
              <a:t>Рябцева Ирина, Институт Бизнеса</a:t>
            </a:r>
            <a:endParaRPr lang="en-US" sz="28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746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145108" y="1254330"/>
            <a:ext cx="17943129" cy="2315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ru-RU" sz="2900" dirty="0" smtClean="0"/>
              <a:t>Несмотря на то, что я любила проводить время в офисе, я любила конец рабочего дня, потому что всегда строила планы, куда сходить и что посмотреть. Каждый день я проходила по 9 км.</a:t>
            </a:r>
          </a:p>
          <a:p>
            <a:pPr algn="just">
              <a:lnSpc>
                <a:spcPct val="140000"/>
              </a:lnSpc>
            </a:pPr>
            <a:r>
              <a:rPr lang="ru-RU" sz="2900" b="1" dirty="0" smtClean="0"/>
              <a:t>За эти 4 недели, я :  </a:t>
            </a:r>
            <a:endParaRPr lang="ru-RU" sz="29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199283" y="423333"/>
            <a:ext cx="59173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1"/>
                </a:solidFill>
                <a:latin typeface="Lato Light"/>
                <a:cs typeface="Lato Light"/>
              </a:rPr>
              <a:t>В свободное время </a:t>
            </a:r>
            <a:endParaRPr lang="en-US" sz="4800" dirty="0" smtClean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pic>
        <p:nvPicPr>
          <p:cNvPr id="16" name="Рисунок 15" descr="photo_2019-08-11_22-21-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83" y="423333"/>
            <a:ext cx="3570817" cy="47610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3983" y="5184422"/>
            <a:ext cx="4480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Знакомилась с достопримечательностями Люблина </a:t>
            </a:r>
            <a:endParaRPr lang="ru-RU" sz="2400" dirty="0"/>
          </a:p>
        </p:txBody>
      </p:sp>
      <p:pic>
        <p:nvPicPr>
          <p:cNvPr id="19" name="Рисунок 18" descr="photo_2019-08-11_21-04-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83" y="6652862"/>
            <a:ext cx="3570817" cy="476108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1733" y="11881303"/>
            <a:ext cx="5149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Ходила в культурные центры </a:t>
            </a:r>
            <a:endParaRPr lang="ru-RU" sz="2800" dirty="0"/>
          </a:p>
        </p:txBody>
      </p:sp>
      <p:pic>
        <p:nvPicPr>
          <p:cNvPr id="21" name="Рисунок 20" descr="photo_2019-08-11_21-04-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7044" y="3331812"/>
            <a:ext cx="4002688" cy="533691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9271861" y="8668729"/>
            <a:ext cx="4931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Путешествовала по Польше</a:t>
            </a:r>
            <a:endParaRPr lang="ru-RU" sz="2800" dirty="0"/>
          </a:p>
        </p:txBody>
      </p:sp>
      <p:pic>
        <p:nvPicPr>
          <p:cNvPr id="23" name="Рисунок 22" descr="photo_2019-08-11_21-04-4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216" y="4162024"/>
            <a:ext cx="3736257" cy="498167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024216" y="9434481"/>
            <a:ext cx="26775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Видела чудеса</a:t>
            </a:r>
          </a:p>
          <a:p>
            <a:r>
              <a:rPr lang="ru-RU" sz="2800" dirty="0" smtClean="0"/>
              <a:t> природы </a:t>
            </a:r>
            <a:endParaRPr lang="ru-RU" sz="2800" dirty="0"/>
          </a:p>
        </p:txBody>
      </p:sp>
      <p:pic>
        <p:nvPicPr>
          <p:cNvPr id="25" name="Рисунок 24" descr="photo_2019-08-11_21-04-4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31732" y="3280053"/>
            <a:ext cx="4041507" cy="538867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913570" y="8668729"/>
            <a:ext cx="5328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Наблюдала за ночной жизнью </a:t>
            </a:r>
            <a:endParaRPr lang="ru-RU" sz="2800" dirty="0"/>
          </a:p>
        </p:txBody>
      </p:sp>
      <p:pic>
        <p:nvPicPr>
          <p:cNvPr id="27" name="Рисунок 26" descr="photo_2019-08-11_21-04-4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0473" y="9434481"/>
            <a:ext cx="3153097" cy="419572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2131732" y="9396676"/>
            <a:ext cx="615553" cy="43193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800" dirty="0" smtClean="0"/>
              <a:t>Каждый день улыбалась </a:t>
            </a:r>
            <a:endParaRPr lang="ru-RU" sz="2800" dirty="0"/>
          </a:p>
        </p:txBody>
      </p:sp>
      <p:pic>
        <p:nvPicPr>
          <p:cNvPr id="29" name="Рисунок 28" descr="photo_2019-08-11_22-21-5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73239" y="9434481"/>
            <a:ext cx="3098622" cy="413149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9595771" y="11248873"/>
            <a:ext cx="4561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 даже приобрела мечту!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098268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19-08-11_21-04-37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23543" b="23543"/>
          <a:stretch>
            <a:fillRect/>
          </a:stretch>
        </p:blipFill>
        <p:spPr/>
      </p:pic>
      <p:sp>
        <p:nvSpPr>
          <p:cNvPr id="4" name="Shape 188"/>
          <p:cNvSpPr/>
          <p:nvPr/>
        </p:nvSpPr>
        <p:spPr>
          <a:xfrm>
            <a:off x="2535662" y="10295467"/>
            <a:ext cx="19822339" cy="12275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ru-RU" sz="2800" dirty="0" smtClean="0">
                <a:solidFill>
                  <a:schemeClr val="tx1"/>
                </a:solidFill>
                <a:latin typeface="Lato Light"/>
                <a:cs typeface="Lato Light"/>
              </a:rPr>
              <a:t>Мы уезжали полные страха в глазах, а возвращались со слезами, потому что не ожидали, что все обернется таким образом. </a:t>
            </a:r>
            <a:r>
              <a:rPr lang="ru-RU" sz="2800" dirty="0" smtClean="0">
                <a:solidFill>
                  <a:schemeClr val="tx1"/>
                </a:solidFill>
                <a:latin typeface="Lato Light"/>
                <a:cs typeface="Lato Light"/>
              </a:rPr>
              <a:t>Мы полюбили города, в которых нашли себя, тот ритм  стиль жизни. В очередной раз хочу поблагодарить за возможность все это почувствовать и пережить! Это был лучший опыт в моей жизни. </a:t>
            </a:r>
            <a:endParaRPr lang="en-US" sz="28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Box 290"/>
          <p:cNvSpPr txBox="1"/>
          <p:nvPr/>
        </p:nvSpPr>
        <p:spPr>
          <a:xfrm>
            <a:off x="473529" y="631767"/>
            <a:ext cx="221100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Lato Light"/>
                <a:cs typeface="Lato Light"/>
              </a:rPr>
              <a:t>Моя стажировка проходила в городе </a:t>
            </a: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Lato Light"/>
                <a:cs typeface="Lato Light"/>
              </a:rPr>
              <a:t>Люблин</a:t>
            </a:r>
            <a:r>
              <a:rPr lang="ru-RU" sz="4800" dirty="0" smtClean="0">
                <a:latin typeface="Lato Light"/>
                <a:cs typeface="Lato Light"/>
              </a:rPr>
              <a:t>, находящимся на востоке Польши. Население города составляет </a:t>
            </a: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Lato Light"/>
                <a:cs typeface="Lato Light"/>
              </a:rPr>
              <a:t>339 811</a:t>
            </a: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Lato Light"/>
                <a:cs typeface="Lato Light"/>
              </a:rPr>
              <a:t> </a:t>
            </a:r>
            <a:r>
              <a:rPr lang="ru-RU" sz="4800" dirty="0" smtClean="0">
                <a:latin typeface="Lato Light"/>
                <a:cs typeface="Lato Light"/>
              </a:rPr>
              <a:t>человек. Местные жители называют Люблин </a:t>
            </a: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Lato Light"/>
                <a:cs typeface="Lato Light"/>
              </a:rPr>
              <a:t>городом вдохновения</a:t>
            </a:r>
            <a:r>
              <a:rPr lang="ru-RU" sz="4800" dirty="0" smtClean="0">
                <a:latin typeface="Lato Light"/>
                <a:cs typeface="Lato Light"/>
              </a:rPr>
              <a:t>. </a:t>
            </a:r>
            <a:endParaRPr lang="en-US" sz="4800" dirty="0" smtClean="0">
              <a:latin typeface="Lato Light"/>
              <a:cs typeface="Lato Light"/>
            </a:endParaRPr>
          </a:p>
        </p:txBody>
      </p:sp>
      <p:pic>
        <p:nvPicPr>
          <p:cNvPr id="287" name="Рисунок 286" descr="poland-map-slid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8686" y="3923189"/>
            <a:ext cx="8894855" cy="8115875"/>
          </a:xfrm>
          <a:prstGeom prst="rect">
            <a:avLst/>
          </a:prstGeom>
        </p:spPr>
      </p:pic>
      <p:pic>
        <p:nvPicPr>
          <p:cNvPr id="288" name="Рисунок 287" descr="PowerPoint-Map-Belarus_M0340_003_EN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177" y="4960760"/>
            <a:ext cx="7904030" cy="6396660"/>
          </a:xfrm>
          <a:prstGeom prst="rect">
            <a:avLst/>
          </a:prstGeom>
        </p:spPr>
      </p:pic>
      <p:sp>
        <p:nvSpPr>
          <p:cNvPr id="293" name="Freeform 39"/>
          <p:cNvSpPr/>
          <p:nvPr/>
        </p:nvSpPr>
        <p:spPr>
          <a:xfrm flipV="1">
            <a:off x="767443" y="2917231"/>
            <a:ext cx="22892658" cy="45719"/>
          </a:xfrm>
          <a:custGeom>
            <a:avLst/>
            <a:gdLst>
              <a:gd name="connsiteX0" fmla="*/ 0 w 3444240"/>
              <a:gd name="connsiteY0" fmla="*/ 568960 h 568960"/>
              <a:gd name="connsiteX1" fmla="*/ 690880 w 3444240"/>
              <a:gd name="connsiteY1" fmla="*/ 0 h 568960"/>
              <a:gd name="connsiteX2" fmla="*/ 3444240 w 3444240"/>
              <a:gd name="connsiteY2" fmla="*/ 0 h 56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4240" h="56896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ln w="6350" cmpd="sng">
            <a:solidFill>
              <a:schemeClr val="tx1">
                <a:alpha val="50000"/>
              </a:schemeClr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82843" tIns="91422" rIns="182843" bIns="91422" rtlCol="0" anchor="ctr"/>
          <a:lstStyle/>
          <a:p>
            <a:pPr algn="ctr"/>
            <a:endParaRPr lang="en-US" sz="6400">
              <a:latin typeface="Lato Light"/>
              <a:cs typeface="Lato Light"/>
            </a:endParaRPr>
          </a:p>
        </p:txBody>
      </p:sp>
      <p:sp>
        <p:nvSpPr>
          <p:cNvPr id="6" name="Shape"/>
          <p:cNvSpPr/>
          <p:nvPr/>
        </p:nvSpPr>
        <p:spPr>
          <a:xfrm>
            <a:off x="6754018" y="7823200"/>
            <a:ext cx="645849" cy="761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25" y="0"/>
                </a:moveTo>
                <a:lnTo>
                  <a:pt x="10201" y="5789"/>
                </a:lnTo>
                <a:lnTo>
                  <a:pt x="11135" y="6722"/>
                </a:lnTo>
                <a:lnTo>
                  <a:pt x="16451" y="1387"/>
                </a:lnTo>
                <a:lnTo>
                  <a:pt x="20259" y="1387"/>
                </a:lnTo>
                <a:lnTo>
                  <a:pt x="20259" y="5239"/>
                </a:lnTo>
                <a:lnTo>
                  <a:pt x="14943" y="10597"/>
                </a:lnTo>
                <a:lnTo>
                  <a:pt x="15925" y="11553"/>
                </a:lnTo>
                <a:lnTo>
                  <a:pt x="21600" y="5789"/>
                </a:lnTo>
                <a:lnTo>
                  <a:pt x="21600" y="0"/>
                </a:lnTo>
                <a:lnTo>
                  <a:pt x="15925" y="0"/>
                </a:lnTo>
                <a:close/>
                <a:moveTo>
                  <a:pt x="9052" y="6889"/>
                </a:moveTo>
                <a:lnTo>
                  <a:pt x="2203" y="9377"/>
                </a:lnTo>
                <a:lnTo>
                  <a:pt x="12213" y="19399"/>
                </a:lnTo>
                <a:lnTo>
                  <a:pt x="14703" y="12558"/>
                </a:lnTo>
                <a:lnTo>
                  <a:pt x="13434" y="12056"/>
                </a:lnTo>
                <a:lnTo>
                  <a:pt x="11662" y="16959"/>
                </a:lnTo>
                <a:lnTo>
                  <a:pt x="8621" y="13922"/>
                </a:lnTo>
                <a:lnTo>
                  <a:pt x="9962" y="12534"/>
                </a:lnTo>
                <a:lnTo>
                  <a:pt x="11806" y="10573"/>
                </a:lnTo>
                <a:lnTo>
                  <a:pt x="10872" y="9640"/>
                </a:lnTo>
                <a:lnTo>
                  <a:pt x="7687" y="12989"/>
                </a:lnTo>
                <a:lnTo>
                  <a:pt x="4598" y="9903"/>
                </a:lnTo>
                <a:lnTo>
                  <a:pt x="9507" y="8181"/>
                </a:lnTo>
                <a:lnTo>
                  <a:pt x="9052" y="6889"/>
                </a:lnTo>
                <a:close/>
                <a:moveTo>
                  <a:pt x="3448" y="13922"/>
                </a:moveTo>
                <a:lnTo>
                  <a:pt x="0" y="21600"/>
                </a:lnTo>
                <a:lnTo>
                  <a:pt x="7687" y="18155"/>
                </a:lnTo>
                <a:lnTo>
                  <a:pt x="7160" y="16936"/>
                </a:lnTo>
                <a:lnTo>
                  <a:pt x="2706" y="18921"/>
                </a:lnTo>
                <a:lnTo>
                  <a:pt x="4670" y="14448"/>
                </a:lnTo>
                <a:lnTo>
                  <a:pt x="3448" y="13922"/>
                </a:lnTo>
                <a:close/>
              </a:path>
            </a:pathLst>
          </a:custGeom>
          <a:solidFill>
            <a:srgbClr val="384558"/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57200">
              <a:lnSpc>
                <a:spcPct val="93000"/>
              </a:lnSpc>
              <a:defRPr sz="1800">
                <a:latin typeface="Raleway"/>
                <a:ea typeface="Raleway"/>
                <a:cs typeface="Raleway"/>
                <a:sym typeface="Raleway"/>
              </a:defRPr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96823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914E-6 7.40741E-7 C 0.24291 0.025 0.48581 0.05011 0.58173 0.06041 C 0.67766 0.07072 0.57587 0.0603 0.57542 0.06157 " pathEditMode="relative" ptsTypes="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9344252_2028312127217044_1588792914861883392_n.pn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061" r="2061"/>
          <a:stretch>
            <a:fillRect/>
          </a:stretch>
        </p:blipFill>
        <p:spPr>
          <a:xfrm>
            <a:off x="0" y="0"/>
            <a:ext cx="24377650" cy="9673914"/>
          </a:xfrm>
        </p:spPr>
      </p:pic>
      <p:sp>
        <p:nvSpPr>
          <p:cNvPr id="4" name="TextBox 3"/>
          <p:cNvSpPr txBox="1"/>
          <p:nvPr/>
        </p:nvSpPr>
        <p:spPr>
          <a:xfrm>
            <a:off x="1551215" y="10091057"/>
            <a:ext cx="221100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1"/>
                </a:solidFill>
                <a:latin typeface="Lato Light"/>
                <a:cs typeface="Lato Light"/>
              </a:rPr>
              <a:t>Компания, в которой я проходила стажировку, - крупнейший в Люблине выставочный центр. В центре проводятся ярмарки, конгрессы, конференции, тренинги и др. форматы мероприятий</a:t>
            </a:r>
            <a:endParaRPr lang="en-US" sz="4800" dirty="0" smtClean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5540" y="216268"/>
            <a:ext cx="22110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1"/>
                </a:solidFill>
                <a:latin typeface="Lato Light"/>
                <a:cs typeface="Lato Light"/>
              </a:rPr>
              <a:t>Крупнейшие ярмарки компании:</a:t>
            </a:r>
            <a:endParaRPr lang="en-US" sz="4800" dirty="0" smtClean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pic>
        <p:nvPicPr>
          <p:cNvPr id="3" name="Рисунок 2" descr="granice19-banner-logo-oddzielne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93663" y="2142260"/>
            <a:ext cx="7200000" cy="2520000"/>
          </a:xfrm>
          <a:prstGeom prst="rect">
            <a:avLst/>
          </a:prstGeom>
        </p:spPr>
      </p:pic>
      <p:pic>
        <p:nvPicPr>
          <p:cNvPr id="4" name="Рисунок 3" descr="1000x400_zoo_jesien_kn_2019-06-06_1_29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553589" y="2142260"/>
            <a:ext cx="7200000" cy="2520000"/>
          </a:xfrm>
          <a:prstGeom prst="rect">
            <a:avLst/>
          </a:prstGeom>
        </p:spPr>
      </p:pic>
      <p:pic>
        <p:nvPicPr>
          <p:cNvPr id="5" name="Рисунок 4" descr="bannery_ene19_1000x400_2019-05-10_1_12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6520339" y="2142260"/>
            <a:ext cx="7200000" cy="2520000"/>
          </a:xfrm>
          <a:prstGeom prst="rect">
            <a:avLst/>
          </a:prstGeom>
        </p:spPr>
      </p:pic>
      <p:pic>
        <p:nvPicPr>
          <p:cNvPr id="6" name="Рисунок 5" descr="ltpr_2019_baner_www_1000x400_v3_2019-07-08_1_21.jp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93663" y="7936938"/>
            <a:ext cx="7200000" cy="2520000"/>
          </a:xfrm>
          <a:prstGeom prst="rect">
            <a:avLst/>
          </a:prstGeom>
        </p:spPr>
      </p:pic>
      <p:pic>
        <p:nvPicPr>
          <p:cNvPr id="7" name="Рисунок 6" descr="onaon19_1000px_2019-05-08_1_86.jp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8553588" y="7936938"/>
            <a:ext cx="7200000" cy="2520000"/>
          </a:xfrm>
          <a:prstGeom prst="rect">
            <a:avLst/>
          </a:prstGeom>
        </p:spPr>
      </p:pic>
      <p:pic>
        <p:nvPicPr>
          <p:cNvPr id="8" name="Рисунок 7" descr="psy19_1000x400_2019-05-08_1_26.jpg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6520339" y="7936938"/>
            <a:ext cx="7200000" cy="252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93663" y="5130800"/>
            <a:ext cx="7690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Ярмарка </a:t>
            </a:r>
            <a:r>
              <a:rPr lang="en-US" sz="2400" b="1" dirty="0" err="1" smtClean="0"/>
              <a:t>Granice</a:t>
            </a:r>
            <a:r>
              <a:rPr lang="en-US" sz="2400" dirty="0" smtClean="0"/>
              <a:t> </a:t>
            </a:r>
            <a:r>
              <a:rPr lang="ru-RU" sz="2400" dirty="0" smtClean="0"/>
              <a:t>-</a:t>
            </a:r>
          </a:p>
          <a:p>
            <a:r>
              <a:rPr lang="ru-RU" sz="2400" dirty="0" smtClean="0"/>
              <a:t>единственное мероприятие в Польше, полностью посвященное различным аспектам охраны границ.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553589" y="5130800"/>
            <a:ext cx="720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Выставка ZOOPARK </a:t>
            </a:r>
            <a:r>
              <a:rPr lang="ru-RU" sz="2400" dirty="0" smtClean="0"/>
              <a:t>– </a:t>
            </a:r>
          </a:p>
          <a:p>
            <a:r>
              <a:rPr lang="ru-RU" sz="2400" dirty="0" smtClean="0"/>
              <a:t>Возможность познакомиться </a:t>
            </a:r>
          </a:p>
          <a:p>
            <a:r>
              <a:rPr lang="ru-RU" sz="2400" dirty="0" smtClean="0"/>
              <a:t>с популярными и необычными животными в Польше, </a:t>
            </a:r>
          </a:p>
          <a:p>
            <a:r>
              <a:rPr lang="ru-RU" sz="2400" dirty="0" smtClean="0"/>
              <a:t>узнать их привычки и как правильно </a:t>
            </a:r>
            <a:r>
              <a:rPr lang="ru-RU" sz="2400" dirty="0" smtClean="0"/>
              <a:t>ухаживать з</a:t>
            </a:r>
            <a:r>
              <a:rPr lang="ru-RU" sz="2400" dirty="0" smtClean="0"/>
              <a:t>а ними</a:t>
            </a:r>
            <a:endParaRPr lang="ru-RU" sz="24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6313305" y="5130800"/>
            <a:ext cx="78573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Ярмарка ENERGETICS </a:t>
            </a:r>
            <a:r>
              <a:rPr lang="ru-RU" sz="2400" dirty="0" smtClean="0"/>
              <a:t>–</a:t>
            </a:r>
          </a:p>
          <a:p>
            <a:r>
              <a:rPr lang="ru-RU" sz="2400" dirty="0" smtClean="0"/>
              <a:t>Включает в себя презентации современных приборов, </a:t>
            </a:r>
          </a:p>
          <a:p>
            <a:r>
              <a:rPr lang="ru-RU" sz="2400" dirty="0" smtClean="0"/>
              <a:t>аппаратов и технологий для энергетической отрасли, </a:t>
            </a:r>
          </a:p>
          <a:p>
            <a:r>
              <a:rPr lang="ru-RU" sz="2400" dirty="0" smtClean="0"/>
              <a:t>обмен опытом со специалистами со всей Польши и </a:t>
            </a:r>
          </a:p>
          <a:p>
            <a:r>
              <a:rPr lang="ru-RU" sz="2400" dirty="0" smtClean="0"/>
              <a:t>за рубежом.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24331" y="10972800"/>
            <a:ext cx="6807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Ярмарка </a:t>
            </a:r>
            <a:r>
              <a:rPr lang="ru-RU" sz="2400" b="1" dirty="0" err="1" smtClean="0"/>
              <a:t>Lublin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Craft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Beer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Fair</a:t>
            </a:r>
            <a:r>
              <a:rPr lang="ru-RU" sz="2400" dirty="0" smtClean="0"/>
              <a:t> -</a:t>
            </a:r>
          </a:p>
          <a:p>
            <a:r>
              <a:rPr lang="ru-RU" sz="2400" dirty="0" smtClean="0"/>
              <a:t>это событие для настоящих пивных гурманов.</a:t>
            </a:r>
          </a:p>
          <a:p>
            <a:r>
              <a:rPr lang="ru-RU" sz="2400" dirty="0" smtClean="0"/>
              <a:t>Возможность попробовать </a:t>
            </a:r>
          </a:p>
          <a:p>
            <a:r>
              <a:rPr lang="ru-RU" sz="2400" dirty="0" smtClean="0"/>
              <a:t>различные </a:t>
            </a:r>
            <a:r>
              <a:rPr lang="ru-RU" sz="2400" dirty="0" smtClean="0"/>
              <a:t>виды пива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8553588" y="10972800"/>
            <a:ext cx="692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ONA &amp; ON</a:t>
            </a:r>
            <a:r>
              <a:rPr lang="ru-RU" sz="2400" dirty="0" smtClean="0"/>
              <a:t> - это мероприятие, предназначенное для </a:t>
            </a:r>
            <a:r>
              <a:rPr lang="ru-RU" sz="2400" dirty="0" smtClean="0"/>
              <a:t>пар,</a:t>
            </a:r>
            <a:r>
              <a:rPr lang="ru-RU" sz="2400" dirty="0" smtClean="0"/>
              <a:t> </a:t>
            </a:r>
            <a:r>
              <a:rPr lang="ru-RU" sz="2400" dirty="0" smtClean="0"/>
              <a:t>планирующих </a:t>
            </a:r>
            <a:r>
              <a:rPr lang="ru-RU" sz="2400" dirty="0" smtClean="0"/>
              <a:t>свадьбу, а </a:t>
            </a:r>
            <a:r>
              <a:rPr lang="ru-RU" sz="2400" dirty="0" smtClean="0"/>
              <a:t>также для всех, кто хотел бы узнать о тенденциях в будущем году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6520339" y="10972800"/>
            <a:ext cx="6060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Международная выставка собак в Люблине </a:t>
            </a:r>
            <a:r>
              <a:rPr lang="ru-RU" sz="2400" dirty="0" smtClean="0"/>
              <a:t>- это также уникальная возможность увидеть очень редкие в Польше породы, а также чудеса дрессировки </a:t>
            </a:r>
            <a:endParaRPr lang="ru-RU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0862" y="216268"/>
            <a:ext cx="22110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1"/>
                </a:solidFill>
                <a:latin typeface="Lato Light"/>
                <a:cs typeface="Lato Light"/>
              </a:rPr>
              <a:t>Крупнейшие ярмарки компании:</a:t>
            </a:r>
            <a:endParaRPr lang="en-US" sz="4800" dirty="0" smtClean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pic>
        <p:nvPicPr>
          <p:cNvPr id="12" name="Рисунок 11" descr="polsha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25926" y="1834037"/>
            <a:ext cx="7200000" cy="2520000"/>
          </a:xfrm>
          <a:prstGeom prst="rect">
            <a:avLst/>
          </a:prstGeom>
        </p:spPr>
      </p:pic>
      <p:pic>
        <p:nvPicPr>
          <p:cNvPr id="13" name="Рисунок 12" descr="edu20_banner_1000x400_2019-04-16_1_56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640230" y="1867903"/>
            <a:ext cx="7200000" cy="2520000"/>
          </a:xfrm>
          <a:prstGeom prst="rect">
            <a:avLst/>
          </a:prstGeom>
        </p:spPr>
      </p:pic>
      <p:pic>
        <p:nvPicPr>
          <p:cNvPr id="14" name="Рисунок 13" descr="praca20_1000px_2019-05-08_1_4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6472958" y="1867903"/>
            <a:ext cx="7200000" cy="2520000"/>
          </a:xfrm>
          <a:prstGeom prst="rect">
            <a:avLst/>
          </a:prstGeom>
        </p:spPr>
      </p:pic>
      <p:pic>
        <p:nvPicPr>
          <p:cNvPr id="15" name="Рисунок 14" descr="lubdom20_1000x400_2019-03-25_1_53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5926" y="7926989"/>
            <a:ext cx="7200000" cy="2520000"/>
          </a:xfrm>
          <a:prstGeom prst="rect">
            <a:avLst/>
          </a:prstGeom>
        </p:spPr>
      </p:pic>
      <p:pic>
        <p:nvPicPr>
          <p:cNvPr id="18" name="Рисунок 17" descr="lbdrw+mtl20_banner_1000px_2019-07-29_1_5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506824" y="7926989"/>
            <a:ext cx="7200000" cy="2520000"/>
          </a:xfrm>
          <a:prstGeom prst="rect">
            <a:avLst/>
          </a:prstGeom>
        </p:spPr>
      </p:pic>
      <p:pic>
        <p:nvPicPr>
          <p:cNvPr id="19" name="Рисунок 18" descr="moto19_banner_1000px_2018-09-20_1_53.jp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89431" y="7926989"/>
            <a:ext cx="7200000" cy="2520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25925" y="4876800"/>
            <a:ext cx="74284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Ярмарка </a:t>
            </a:r>
            <a:r>
              <a:rPr lang="en-US" sz="2400" b="1" dirty="0" smtClean="0"/>
              <a:t>Agro-Park </a:t>
            </a:r>
          </a:p>
          <a:p>
            <a:r>
              <a:rPr lang="ru-RU" sz="2400" dirty="0" smtClean="0"/>
              <a:t>посвящена сельскохозяйственной отрасли, позволяющая установить контакты по продажам, представить инновационные решения и расширить кругозор, участвуя в профессиональных конференциях или семинарах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9175951" y="4876800"/>
            <a:ext cx="60784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Ярмарка </a:t>
            </a:r>
            <a:r>
              <a:rPr lang="en-US" sz="2400" b="1" dirty="0" err="1" smtClean="0"/>
              <a:t>Targi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Edukacyjne</a:t>
            </a:r>
            <a:r>
              <a:rPr lang="en-US" sz="2400" b="1" dirty="0" smtClean="0"/>
              <a:t> – </a:t>
            </a:r>
          </a:p>
          <a:p>
            <a:r>
              <a:rPr lang="ru-RU" sz="2400" dirty="0" smtClean="0"/>
              <a:t>презентации широкого образовательного предложения государственных и частных школ и колледжей, в том числе по ассортименту продуктов, услуг и решений для учебных заведений и молодежи.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6747066" y="4876800"/>
            <a:ext cx="69258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Ярмарка </a:t>
            </a:r>
            <a:r>
              <a:rPr lang="en-US" sz="2400" b="1" dirty="0" err="1" smtClean="0"/>
              <a:t>Targi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Pracy</a:t>
            </a:r>
            <a:r>
              <a:rPr lang="ru-RU" sz="2400" b="1" dirty="0" smtClean="0"/>
              <a:t> </a:t>
            </a:r>
            <a:r>
              <a:rPr lang="ru-RU" sz="2400" dirty="0" smtClean="0"/>
              <a:t>– </a:t>
            </a:r>
          </a:p>
          <a:p>
            <a:r>
              <a:rPr lang="ru-RU" sz="2400" dirty="0" smtClean="0"/>
              <a:t>Единицы, связанные с рынком труда, собираются в одном месте: работодатели, бюро по трудоустройству, трудовой корпус, агентства по трудоустройству, учебные заведения, а также ищущие работу, желая улучшить себя и развивать свои компетенции. 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6506824" y="11116101"/>
            <a:ext cx="7303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Ярмарка LUBDREW</a:t>
            </a:r>
            <a:r>
              <a:rPr lang="ru-RU" sz="2400" dirty="0" smtClean="0"/>
              <a:t>  - единственная инициатива в восточном регионе страны, направленная на представление компаний, работающих в лесном секторе.</a:t>
            </a:r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25925" y="11116101"/>
            <a:ext cx="66740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Ярмарка </a:t>
            </a:r>
            <a:r>
              <a:rPr lang="en-US" sz="2400" b="1" dirty="0" smtClean="0"/>
              <a:t>LUBDOM</a:t>
            </a:r>
            <a:r>
              <a:rPr lang="ru-RU" sz="2400" dirty="0" smtClean="0"/>
              <a:t>– </a:t>
            </a:r>
          </a:p>
          <a:p>
            <a:r>
              <a:rPr lang="ru-RU" sz="2400" dirty="0" smtClean="0"/>
              <a:t>основные продукты и услуги в строительных </a:t>
            </a:r>
          </a:p>
          <a:p>
            <a:r>
              <a:rPr lang="ru-RU" sz="2400" dirty="0" smtClean="0"/>
              <a:t>и ремонтных работах, решения для </a:t>
            </a:r>
          </a:p>
          <a:p>
            <a:r>
              <a:rPr lang="ru-RU" sz="2400" dirty="0" smtClean="0"/>
              <a:t>безопасного и умного дома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640230" y="11116101"/>
            <a:ext cx="60240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Ярмарка </a:t>
            </a:r>
            <a:r>
              <a:rPr lang="en-US" sz="2400" b="1" dirty="0" err="1" smtClean="0"/>
              <a:t>MotoSession</a:t>
            </a:r>
            <a:r>
              <a:rPr lang="en-US" sz="2400" dirty="0" smtClean="0"/>
              <a:t> – </a:t>
            </a:r>
          </a:p>
          <a:p>
            <a:r>
              <a:rPr lang="ru-RU" sz="2400" dirty="0" smtClean="0"/>
              <a:t>Рев двигателей, визг шин, новые продукты, представленные дилерами, захватывающие дух шоу, особые гости и самые красивые машины</a:t>
            </a:r>
            <a:endParaRPr lang="ru-RU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9499600" y="1272417"/>
            <a:ext cx="12676862" cy="6432494"/>
          </a:xfrm>
          <a:prstGeom prst="rect">
            <a:avLst/>
          </a:prstGeom>
        </p:spPr>
        <p:txBody>
          <a:bodyPr vert="horz" wrap="square" lIns="182843" tIns="91422" rIns="182843" bIns="91422" rtlCol="0">
            <a:spAutoFit/>
          </a:bodyPr>
          <a:lstStyle/>
          <a:p>
            <a:pPr marL="0" marR="0" lvl="0" indent="0" algn="just" defTabSz="1828434" rtl="0" eaLnBrk="1" fontAlgn="auto" latinLnBrk="0" hangingPunct="1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 Light"/>
                <a:ea typeface="+mn-ea"/>
                <a:cs typeface="Lato Light"/>
              </a:rPr>
              <a:t>Во время стажировки</a:t>
            </a:r>
            <a:r>
              <a:rPr kumimoji="0" lang="ru-RU" sz="2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 Light"/>
                <a:ea typeface="+mn-ea"/>
                <a:cs typeface="Lato Light"/>
              </a:rPr>
              <a:t> я была отнесена под кураторство девушек из отдела организации мероприятий. Вместе мы работали над выставкой </a:t>
            </a:r>
            <a:r>
              <a:rPr kumimoji="0" lang="en-US" sz="29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 Light"/>
                <a:ea typeface="+mn-ea"/>
                <a:cs typeface="Lato Light"/>
              </a:rPr>
              <a:t>Energetics</a:t>
            </a:r>
            <a:r>
              <a:rPr lang="ru-RU" sz="2900" dirty="0" smtClean="0">
                <a:latin typeface="Lato Light"/>
                <a:cs typeface="Lato Light"/>
              </a:rPr>
              <a:t> – одной из самых масштабных энергетических выставок Польши. Традиционно, выставка проходит в ноябре.  На выставке представлено свыше 170 компании энергетической области  со всего СНГ. Посетителей выставки насчитывают более 2000 человек. Выставка проходит 3 дня.  В рамках выставки  также проходят выступления известных лекторов, мастер-классы. Заканчивается выставка банкетом, где экспоненты могут пообщаться и обменяется контактами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 Light"/>
              <a:ea typeface="+mn-ea"/>
              <a:cs typeface="Lato Light"/>
            </a:endParaRPr>
          </a:p>
        </p:txBody>
      </p:sp>
      <p:pic>
        <p:nvPicPr>
          <p:cNvPr id="4" name="Рисунок 3" descr="bannery_ene19_1000x400_2019-05-10_1_12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00027" y="229362"/>
            <a:ext cx="6588000" cy="2520000"/>
          </a:xfrm>
          <a:prstGeom prst="rect">
            <a:avLst/>
          </a:prstGeom>
        </p:spPr>
      </p:pic>
      <p:pic>
        <p:nvPicPr>
          <p:cNvPr id="6" name="Рисунок 5" descr="gab_35981_2018-11-26_11_53_800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568266" y="8566094"/>
            <a:ext cx="6480000" cy="3960000"/>
          </a:xfrm>
          <a:prstGeom prst="rect">
            <a:avLst/>
          </a:prstGeom>
        </p:spPr>
      </p:pic>
      <p:pic>
        <p:nvPicPr>
          <p:cNvPr id="7" name="Рисунок 6" descr="gab_40332_2018-11-26_11_53_800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91094" y="3744911"/>
            <a:ext cx="6480000" cy="3960000"/>
          </a:xfrm>
          <a:prstGeom prst="rect">
            <a:avLst/>
          </a:prstGeom>
        </p:spPr>
      </p:pic>
      <p:pic>
        <p:nvPicPr>
          <p:cNvPr id="8" name="Рисунок 7" descr="gab_7929_2018-11-26_11_53_800.jpg"/>
          <p:cNvPicPr>
            <a:picLocks/>
          </p:cNvPicPr>
          <p:nvPr/>
        </p:nvPicPr>
        <p:blipFill>
          <a:blip r:embed="rId5"/>
          <a:srcRect t="9339"/>
          <a:stretch>
            <a:fillRect/>
          </a:stretch>
        </p:blipFill>
        <p:spPr>
          <a:xfrm>
            <a:off x="600027" y="8633826"/>
            <a:ext cx="6480000" cy="3960000"/>
          </a:xfrm>
          <a:prstGeom prst="rect">
            <a:avLst/>
          </a:prstGeom>
        </p:spPr>
      </p:pic>
      <p:pic>
        <p:nvPicPr>
          <p:cNvPr id="9" name="Рисунок 8" descr="gab_7523_2018-11-26_11_53_800.jp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6371358" y="8566094"/>
            <a:ext cx="6480000" cy="3960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444770" y="948267"/>
            <a:ext cx="20647025" cy="102468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ru-RU" sz="2900" dirty="0" smtClean="0"/>
              <a:t>В ходе практики я узнала о деятельности и внутренних бизнес-процессах </a:t>
            </a:r>
            <a:r>
              <a:rPr sz="2900" smtClean="0"/>
              <a:t>Targi Lublin</a:t>
            </a:r>
            <a:r>
              <a:rPr lang="ru-RU" sz="2900" dirty="0" smtClean="0"/>
              <a:t>,особенности организаций выставок и должностны</a:t>
            </a:r>
            <a:r>
              <a:rPr lang="ru-RU" sz="2900" dirty="0" smtClean="0"/>
              <a:t>х обязанностей организаторов их.</a:t>
            </a:r>
            <a:endParaRPr lang="ru-RU" sz="2900" dirty="0" smtClean="0"/>
          </a:p>
          <a:p>
            <a:pPr algn="just">
              <a:lnSpc>
                <a:spcPct val="140000"/>
              </a:lnSpc>
            </a:pPr>
            <a:r>
              <a:rPr lang="ru-RU" sz="2900" dirty="0" smtClean="0"/>
              <a:t>В </a:t>
            </a:r>
            <a:r>
              <a:rPr lang="ru-RU" sz="2900" dirty="0" smtClean="0"/>
              <a:t>мои должностные обязанности входило:</a:t>
            </a:r>
          </a:p>
          <a:p>
            <a:pPr marL="514350" indent="-514350" algn="just">
              <a:lnSpc>
                <a:spcPct val="140000"/>
              </a:lnSpc>
              <a:buFont typeface="+mj-lt"/>
              <a:buAutoNum type="arabicPeriod"/>
            </a:pPr>
            <a:r>
              <a:rPr lang="ru-RU" sz="2900" dirty="0" smtClean="0"/>
              <a:t>Выполнение поручений </a:t>
            </a:r>
            <a:r>
              <a:rPr lang="ru-RU" sz="2900" dirty="0" smtClean="0"/>
              <a:t>кураторов</a:t>
            </a:r>
          </a:p>
          <a:p>
            <a:pPr marL="514350" indent="-514350" algn="just">
              <a:lnSpc>
                <a:spcPct val="140000"/>
              </a:lnSpc>
              <a:buFont typeface="+mj-lt"/>
              <a:buAutoNum type="arabicPeriod"/>
            </a:pPr>
            <a:r>
              <a:rPr lang="ru-RU" sz="2900" dirty="0" smtClean="0"/>
              <a:t>Составление и актуализация базы белорусских компаний, связанных с энергетикой</a:t>
            </a:r>
          </a:p>
          <a:p>
            <a:pPr marL="514350" indent="-514350" algn="just">
              <a:lnSpc>
                <a:spcPct val="140000"/>
              </a:lnSpc>
              <a:buFont typeface="+mj-lt"/>
              <a:buAutoNum type="arabicPeriod"/>
            </a:pPr>
            <a:r>
              <a:rPr lang="ru-RU" sz="2900" dirty="0" smtClean="0"/>
              <a:t>(С целью приглашения их выступить в качестве экспонентов выставки)</a:t>
            </a:r>
          </a:p>
          <a:p>
            <a:pPr marL="514350" indent="-514350" algn="just">
              <a:lnSpc>
                <a:spcPct val="140000"/>
              </a:lnSpc>
              <a:buFont typeface="+mj-lt"/>
              <a:buAutoNum type="arabicPeriod"/>
            </a:pPr>
            <a:r>
              <a:rPr lang="ru-RU" sz="2900" dirty="0" smtClean="0"/>
              <a:t>Составление и актуализации базы украинских компаний, связанных с энергетикой </a:t>
            </a:r>
          </a:p>
          <a:p>
            <a:pPr algn="just">
              <a:lnSpc>
                <a:spcPct val="140000"/>
              </a:lnSpc>
            </a:pPr>
            <a:r>
              <a:rPr lang="ru-RU" sz="2900" dirty="0" smtClean="0"/>
              <a:t>Мною получены навыки</a:t>
            </a:r>
          </a:p>
          <a:p>
            <a:pPr algn="just">
              <a:lnSpc>
                <a:spcPct val="140000"/>
              </a:lnSpc>
              <a:buFont typeface="Arial" pitchFamily="34" charset="0"/>
              <a:buChar char="•"/>
            </a:pPr>
            <a:r>
              <a:rPr lang="ru-RU" sz="2900" dirty="0" smtClean="0"/>
              <a:t>Работы с базами данных в </a:t>
            </a:r>
            <a:r>
              <a:rPr sz="2900" smtClean="0"/>
              <a:t>excel</a:t>
            </a:r>
            <a:endParaRPr lang="ru-RU" sz="2900" dirty="0" smtClean="0"/>
          </a:p>
          <a:p>
            <a:pPr algn="just">
              <a:lnSpc>
                <a:spcPct val="140000"/>
              </a:lnSpc>
              <a:buFont typeface="Arial" pitchFamily="34" charset="0"/>
              <a:buChar char="•"/>
            </a:pPr>
            <a:r>
              <a:rPr lang="ru-RU" sz="2900" dirty="0" smtClean="0"/>
              <a:t>Составление писем клиентов</a:t>
            </a:r>
          </a:p>
          <a:p>
            <a:pPr algn="just">
              <a:lnSpc>
                <a:spcPct val="140000"/>
              </a:lnSpc>
              <a:buFont typeface="Arial" pitchFamily="34" charset="0"/>
              <a:buChar char="•"/>
            </a:pPr>
            <a:r>
              <a:rPr lang="ru-RU" sz="2900" dirty="0" smtClean="0"/>
              <a:t>Введение переговоров с клиентами</a:t>
            </a:r>
          </a:p>
          <a:p>
            <a:pPr algn="just">
              <a:lnSpc>
                <a:spcPct val="140000"/>
              </a:lnSpc>
              <a:buFont typeface="Arial" pitchFamily="34" charset="0"/>
              <a:buChar char="•"/>
            </a:pPr>
            <a:r>
              <a:rPr lang="ru-RU" sz="2900" dirty="0" smtClean="0"/>
              <a:t>Навык разговорного польского языка</a:t>
            </a:r>
            <a:endParaRPr lang="ru-RU" sz="2900" dirty="0" smtClean="0"/>
          </a:p>
        </p:txBody>
      </p:sp>
    </p:spTree>
    <p:extLst>
      <p:ext uri="{BB962C8B-B14F-4D97-AF65-F5344CB8AC3E}">
        <p14:creationId xmlns="" xmlns:p14="http://schemas.microsoft.com/office/powerpoint/2010/main" val="2098268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214532" y="1540933"/>
            <a:ext cx="17943129" cy="10950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ru-RU" sz="2900" dirty="0" smtClean="0"/>
              <a:t>Сразу </a:t>
            </a:r>
            <a:r>
              <a:rPr lang="ru-RU" sz="2900" dirty="0" smtClean="0"/>
              <a:t>сойдя с поезда меня встретила моя </a:t>
            </a:r>
            <a:r>
              <a:rPr lang="ru-RU" sz="2900" dirty="0" err="1" smtClean="0"/>
              <a:t>кураторша</a:t>
            </a:r>
            <a:r>
              <a:rPr lang="ru-RU" sz="2900" dirty="0" smtClean="0"/>
              <a:t> Екатерина. Она говорила по-русски, поэтому мне было немного легче освоиться.  Катя привела меня на работу, где меня встретил президент компании – Роберт Гловацкий. Там же я познакомилась с коллегой, Анной Вёсной, с которой в дальнейшем работали в одном отделе. Я была поражена гостеприимством – Катя и Аня сразу же повезли меня в торговый центр, помогли с покупкой сим-карты, а затем довезли до общежития и помогли заселиться. На следующее утро Катя приехала ко мне  в общежитие, чтобы показать дорогу до работы. </a:t>
            </a:r>
          </a:p>
          <a:p>
            <a:pPr algn="just">
              <a:lnSpc>
                <a:spcPct val="140000"/>
              </a:lnSpc>
            </a:pPr>
            <a:r>
              <a:rPr lang="ru-RU" sz="2900" dirty="0" smtClean="0"/>
              <a:t>Рабочий день в компании начинался с 7.30-8.30 и заканчивался в 15.30-16.30, в зависимости от времени прихода. </a:t>
            </a:r>
            <a:r>
              <a:rPr lang="ru-RU" sz="2900" dirty="0"/>
              <a:t> </a:t>
            </a:r>
            <a:r>
              <a:rPr lang="ru-RU" sz="2900" dirty="0" smtClean="0"/>
              <a:t>По приходу они заходят в соседние кабинеты и здороваются с коллегами , говоря : «</a:t>
            </a:r>
            <a:r>
              <a:rPr sz="2900" smtClean="0"/>
              <a:t>He</a:t>
            </a:r>
            <a:r>
              <a:rPr sz="2900" err="1"/>
              <a:t>y</a:t>
            </a:r>
            <a:r>
              <a:rPr lang="ru-RU" sz="2900" dirty="0" smtClean="0"/>
              <a:t>»</a:t>
            </a:r>
            <a:r>
              <a:rPr sz="2900"/>
              <a:t>.</a:t>
            </a:r>
            <a:r>
              <a:rPr lang="ru-RU" sz="2900" dirty="0" smtClean="0"/>
              <a:t> Президент компании же каждое утро подходит каждому сотруднику, жмет руку и спрашивает, как дела </a:t>
            </a:r>
            <a:r>
              <a:rPr lang="ru-RU" sz="2900" dirty="0"/>
              <a:t>.</a:t>
            </a:r>
          </a:p>
          <a:p>
            <a:pPr algn="just">
              <a:lnSpc>
                <a:spcPct val="140000"/>
              </a:lnSpc>
            </a:pPr>
            <a:r>
              <a:rPr lang="ru-RU" sz="2900" dirty="0" smtClean="0"/>
              <a:t>Для поляков важно общение друг с другом, поэтому </a:t>
            </a:r>
            <a:r>
              <a:rPr lang="ru-RU" sz="2900" dirty="0"/>
              <a:t>они</a:t>
            </a:r>
            <a:r>
              <a:rPr lang="ru-RU" sz="2900" dirty="0" smtClean="0"/>
              <a:t> часто делают перерыв на кофе и сладости.</a:t>
            </a:r>
            <a:r>
              <a:rPr lang="ru-RU" sz="2900" dirty="0"/>
              <a:t> </a:t>
            </a:r>
            <a:r>
              <a:rPr lang="ru-RU" sz="2900" dirty="0" smtClean="0"/>
              <a:t>И они не любят обедать в одиночку.  Так, например, отдел может заказывать на всех групповые обеды</a:t>
            </a:r>
          </a:p>
          <a:p>
            <a:pPr algn="just">
              <a:lnSpc>
                <a:spcPct val="140000"/>
              </a:lnSpc>
            </a:pPr>
            <a:r>
              <a:rPr lang="ru-RU" sz="2900" dirty="0" smtClean="0"/>
              <a:t>В четверг в моей компании был </a:t>
            </a:r>
            <a:r>
              <a:rPr sz="2900" smtClean="0"/>
              <a:t>Burger Day </a:t>
            </a:r>
            <a:r>
              <a:rPr lang="ru-RU" sz="2900" dirty="0" smtClean="0"/>
              <a:t>–</a:t>
            </a:r>
            <a:r>
              <a:rPr sz="2900" smtClean="0"/>
              <a:t> </a:t>
            </a:r>
            <a:r>
              <a:rPr lang="ru-RU" sz="2900" dirty="0" smtClean="0"/>
              <a:t>доставка еды привозит большие </a:t>
            </a:r>
            <a:r>
              <a:rPr lang="ru-RU" sz="2900" dirty="0" err="1" smtClean="0"/>
              <a:t>бургеры</a:t>
            </a:r>
            <a:r>
              <a:rPr lang="ru-RU" sz="2900" dirty="0" smtClean="0"/>
              <a:t>, и все собираются вместе и кушают.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99283" y="423333"/>
            <a:ext cx="7062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1"/>
                </a:solidFill>
                <a:latin typeface="Lato Light"/>
                <a:cs typeface="Lato Light"/>
              </a:rPr>
              <a:t>Атмосфера в компании </a:t>
            </a:r>
            <a:endParaRPr lang="en-US" sz="4800" dirty="0" smtClean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pic>
        <p:nvPicPr>
          <p:cNvPr id="5" name="Рисунок 4" descr="photo_2019-08-11_21-31-13.jpg"/>
          <p:cNvPicPr>
            <a:picLocks noChangeAspect="1"/>
          </p:cNvPicPr>
          <p:nvPr/>
        </p:nvPicPr>
        <p:blipFill>
          <a:blip r:embed="rId2"/>
          <a:srcRect b="10520"/>
          <a:stretch>
            <a:fillRect/>
          </a:stretch>
        </p:blipFill>
        <p:spPr>
          <a:xfrm>
            <a:off x="660396" y="423333"/>
            <a:ext cx="3600000" cy="4295049"/>
          </a:xfrm>
          <a:prstGeom prst="rect">
            <a:avLst/>
          </a:prstGeom>
        </p:spPr>
      </p:pic>
      <p:pic>
        <p:nvPicPr>
          <p:cNvPr id="6" name="Рисунок 5" descr="photo_2019-08-11_21-04-51.jpg"/>
          <p:cNvPicPr>
            <a:picLocks noChangeAspect="1"/>
          </p:cNvPicPr>
          <p:nvPr/>
        </p:nvPicPr>
        <p:blipFill>
          <a:blip r:embed="rId3"/>
          <a:srcRect t="11867" b="8533"/>
          <a:stretch>
            <a:fillRect/>
          </a:stretch>
        </p:blipFill>
        <p:spPr>
          <a:xfrm>
            <a:off x="660396" y="5168898"/>
            <a:ext cx="3600000" cy="3820800"/>
          </a:xfrm>
          <a:prstGeom prst="rect">
            <a:avLst/>
          </a:prstGeom>
        </p:spPr>
      </p:pic>
      <p:pic>
        <p:nvPicPr>
          <p:cNvPr id="7" name="Рисунок 6" descr="photo_2019-08-11_21-04-53.jpg"/>
          <p:cNvPicPr>
            <a:picLocks noChangeAspect="1"/>
          </p:cNvPicPr>
          <p:nvPr/>
        </p:nvPicPr>
        <p:blipFill>
          <a:blip r:embed="rId4"/>
          <a:srcRect t="18800" b="15733"/>
          <a:stretch>
            <a:fillRect/>
          </a:stretch>
        </p:blipFill>
        <p:spPr>
          <a:xfrm>
            <a:off x="660396" y="9567334"/>
            <a:ext cx="3600000" cy="3142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67873" y="423333"/>
            <a:ext cx="1046440" cy="372676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800" dirty="0" smtClean="0"/>
              <a:t>Перед поездом в Люблин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367873" y="5168898"/>
            <a:ext cx="1046440" cy="385181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800" dirty="0" smtClean="0"/>
              <a:t>Традиционный кофе в 11 часов 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484356" y="9302821"/>
            <a:ext cx="615553" cy="400289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800" dirty="0" smtClean="0"/>
              <a:t>Burger Day </a:t>
            </a:r>
            <a:r>
              <a:rPr lang="ru-RU" sz="2800" dirty="0" smtClean="0"/>
              <a:t>в компании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098268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214532" y="1540933"/>
            <a:ext cx="17943129" cy="8339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ru-RU" sz="2900" dirty="0" smtClean="0"/>
              <a:t>Одна из традиций в компании – когда у сотрудников День Рождения, он приносит сладости и угощает каждого из коллег ими. А когда сотрудник уходит из компании, он приносит большой торт.</a:t>
            </a:r>
          </a:p>
          <a:p>
            <a:pPr algn="just">
              <a:lnSpc>
                <a:spcPct val="140000"/>
              </a:lnSpc>
            </a:pPr>
            <a:r>
              <a:rPr lang="ru-RU" sz="2900" dirty="0" smtClean="0"/>
              <a:t>В мой последний день, мне хотелось сделать приятное каждому человеку, с кем я провела этот месяц. Поэтому я принесла много-много конфет, на которые ночью до последнего дня, от руки написала пожелания и благодарности. Получилось довольно мило .</a:t>
            </a:r>
          </a:p>
          <a:p>
            <a:pPr algn="just">
              <a:lnSpc>
                <a:spcPct val="140000"/>
              </a:lnSpc>
            </a:pPr>
            <a:r>
              <a:rPr lang="ru-RU" sz="2900" dirty="0"/>
              <a:t> </a:t>
            </a:r>
            <a:r>
              <a:rPr lang="ru-RU" sz="2900" dirty="0" smtClean="0"/>
              <a:t>А моим коллегам по офису я подарила цветок в горшочке. У нас уже было дерево, которое весь месяц мы поливали и разговаривали с ним, теперь у девушек в память еще будет и цветочек.</a:t>
            </a:r>
          </a:p>
          <a:p>
            <a:pPr algn="just">
              <a:lnSpc>
                <a:spcPct val="140000"/>
              </a:lnSpc>
            </a:pPr>
            <a:r>
              <a:rPr lang="ru-RU" sz="2900" dirty="0" smtClean="0"/>
              <a:t>На прощание мы обнялись и обменялись контактами, пообещали на терять связь.  </a:t>
            </a:r>
          </a:p>
          <a:p>
            <a:pPr algn="just">
              <a:lnSpc>
                <a:spcPct val="140000"/>
              </a:lnSpc>
            </a:pPr>
            <a:endParaRPr lang="ru-RU" sz="2900" dirty="0"/>
          </a:p>
          <a:p>
            <a:pPr algn="just">
              <a:lnSpc>
                <a:spcPct val="140000"/>
              </a:lnSpc>
            </a:pPr>
            <a:r>
              <a:rPr sz="2900" smtClean="0"/>
              <a:t>P.S.</a:t>
            </a:r>
            <a:r>
              <a:rPr lang="ru-RU" sz="2900" dirty="0" smtClean="0"/>
              <a:t> Уже в Минске я купила открытку и планирую отправить ее, чтобы прикрепили на нашу памятную доску. </a:t>
            </a:r>
            <a:endParaRPr lang="ru-RU" sz="2900" dirty="0"/>
          </a:p>
        </p:txBody>
      </p:sp>
      <p:sp>
        <p:nvSpPr>
          <p:cNvPr id="4" name="TextBox 3"/>
          <p:cNvSpPr txBox="1"/>
          <p:nvPr/>
        </p:nvSpPr>
        <p:spPr>
          <a:xfrm>
            <a:off x="9199283" y="423333"/>
            <a:ext cx="7062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1"/>
                </a:solidFill>
                <a:latin typeface="Lato Light"/>
                <a:cs typeface="Lato Light"/>
              </a:rPr>
              <a:t>Атмосфера в компании </a:t>
            </a:r>
            <a:endParaRPr lang="en-US" sz="4800" dirty="0" smtClean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pic>
        <p:nvPicPr>
          <p:cNvPr id="5" name="Рисунок 4" descr="photo_2019-08-11_21-31-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396" y="368897"/>
            <a:ext cx="3600000" cy="4800001"/>
          </a:xfrm>
          <a:prstGeom prst="rect">
            <a:avLst/>
          </a:prstGeom>
        </p:spPr>
      </p:pic>
      <p:pic>
        <p:nvPicPr>
          <p:cNvPr id="6" name="Рисунок 5" descr="photo_2019-08-11_21-04-51.jpg"/>
          <p:cNvPicPr>
            <a:picLocks noChangeAspect="1"/>
          </p:cNvPicPr>
          <p:nvPr/>
        </p:nvPicPr>
        <p:blipFill>
          <a:blip r:embed="rId6"/>
          <a:srcRect t="22935" b="11473"/>
          <a:stretch>
            <a:fillRect/>
          </a:stretch>
        </p:blipFill>
        <p:spPr>
          <a:xfrm>
            <a:off x="660396" y="5872305"/>
            <a:ext cx="3600000" cy="3148408"/>
          </a:xfrm>
          <a:prstGeom prst="rect">
            <a:avLst/>
          </a:prstGeom>
        </p:spPr>
      </p:pic>
      <p:pic>
        <p:nvPicPr>
          <p:cNvPr id="7" name="Рисунок 6" descr="photo_2019-08-11_21-04-5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396" y="9788534"/>
            <a:ext cx="3600000" cy="270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67873" y="423333"/>
            <a:ext cx="1046440" cy="372676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800" dirty="0" smtClean="0"/>
              <a:t>Мои конфеты с пожеланиями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367873" y="5168898"/>
            <a:ext cx="615553" cy="385181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800" dirty="0" smtClean="0"/>
              <a:t>Памятный цветочек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82898" y="12674769"/>
            <a:ext cx="4250844" cy="83099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ru-RU" sz="2400" dirty="0" smtClean="0"/>
              <a:t>Мой последняя фотография</a:t>
            </a:r>
          </a:p>
          <a:p>
            <a:r>
              <a:rPr lang="ru-RU" sz="2400" dirty="0" smtClean="0"/>
              <a:t> этого здания </a:t>
            </a:r>
            <a:endParaRPr lang="ru-RU" sz="2400" dirty="0"/>
          </a:p>
        </p:txBody>
      </p:sp>
      <p:pic>
        <p:nvPicPr>
          <p:cNvPr id="11" name="IMG_4508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6594153" y="9973343"/>
            <a:ext cx="3648521" cy="2736391"/>
          </a:xfrm>
          <a:prstGeom prst="rect">
            <a:avLst/>
          </a:prstGeom>
        </p:spPr>
      </p:pic>
      <p:pic>
        <p:nvPicPr>
          <p:cNvPr id="12" name="IMG_4509.MO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12819847" y="9791507"/>
            <a:ext cx="3890969" cy="2918227"/>
          </a:xfrm>
          <a:prstGeom prst="rect">
            <a:avLst/>
          </a:prstGeom>
        </p:spPr>
      </p:pic>
      <p:pic>
        <p:nvPicPr>
          <p:cNvPr id="13" name="IMG_4515.MO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18623490" y="9862552"/>
            <a:ext cx="3796243" cy="28471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410687" y="12982546"/>
            <a:ext cx="5410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Последний раз ухожу из офиса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2819847" y="12828658"/>
            <a:ext cx="49343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Атмосфера в нашем кабинете 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813966" y="12868603"/>
            <a:ext cx="1920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737572"/>
                </a:solidFill>
              </a:rPr>
              <a:t>Наш холл </a:t>
            </a:r>
            <a:endParaRPr lang="ru-RU" sz="2800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8268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8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324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372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47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07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4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 Theme">
  <a:themeElements>
    <a:clrScheme name="White BG">
      <a:dk1>
        <a:srgbClr val="737572"/>
      </a:dk1>
      <a:lt1>
        <a:sysClr val="window" lastClr="FFFFFF"/>
      </a:lt1>
      <a:dk2>
        <a:srgbClr val="445469"/>
      </a:dk2>
      <a:lt2>
        <a:srgbClr val="FAFCFF"/>
      </a:lt2>
      <a:accent1>
        <a:srgbClr val="0D73B2"/>
      </a:accent1>
      <a:accent2>
        <a:srgbClr val="445468"/>
      </a:accent2>
      <a:accent3>
        <a:srgbClr val="33D1AD"/>
      </a:accent3>
      <a:accent4>
        <a:srgbClr val="F19A14"/>
      </a:accent4>
      <a:accent5>
        <a:srgbClr val="91CE55"/>
      </a:accent5>
      <a:accent6>
        <a:srgbClr val="CAC9D0"/>
      </a:accent6>
      <a:hlink>
        <a:srgbClr val="216BA9"/>
      </a:hlink>
      <a:folHlink>
        <a:srgbClr val="1FB18A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20404</TotalTime>
  <Words>1013</Words>
  <Application>Microsoft Macintosh PowerPoint</Application>
  <PresentationFormat>Произвольный</PresentationFormat>
  <Paragraphs>83</Paragraphs>
  <Slides>11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Default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Jetfabrik</dc:creator>
  <cp:lastModifiedBy>Рябц</cp:lastModifiedBy>
  <cp:revision>3552</cp:revision>
  <dcterms:created xsi:type="dcterms:W3CDTF">2014-11-12T21:47:38Z</dcterms:created>
  <dcterms:modified xsi:type="dcterms:W3CDTF">2019-08-11T19:56:32Z</dcterms:modified>
</cp:coreProperties>
</file>